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5" r:id="rId2"/>
    <p:sldId id="315" r:id="rId3"/>
    <p:sldId id="343" r:id="rId4"/>
    <p:sldId id="344" r:id="rId5"/>
    <p:sldId id="317" r:id="rId6"/>
    <p:sldId id="325" r:id="rId7"/>
    <p:sldId id="346" r:id="rId8"/>
    <p:sldId id="320" r:id="rId9"/>
    <p:sldId id="322" r:id="rId10"/>
    <p:sldId id="341" r:id="rId11"/>
    <p:sldId id="323" r:id="rId12"/>
    <p:sldId id="342" r:id="rId13"/>
    <p:sldId id="351" r:id="rId14"/>
    <p:sldId id="327" r:id="rId15"/>
    <p:sldId id="349" r:id="rId16"/>
    <p:sldId id="354" r:id="rId17"/>
    <p:sldId id="345" r:id="rId18"/>
    <p:sldId id="352" r:id="rId19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Webdings" panose="05030102010509060703" pitchFamily="18" charset="2"/>
      <p:regular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  <a:srgbClr val="3333FF"/>
    <a:srgbClr val="CA0C00"/>
    <a:srgbClr val="000066"/>
    <a:srgbClr val="800000"/>
    <a:srgbClr val="B5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17" autoAdjust="0"/>
    <p:restoredTop sz="94660"/>
  </p:normalViewPr>
  <p:slideViewPr>
    <p:cSldViewPr>
      <p:cViewPr varScale="1">
        <p:scale>
          <a:sx n="61" d="100"/>
          <a:sy n="61" d="100"/>
        </p:scale>
        <p:origin x="1248" y="38"/>
      </p:cViewPr>
      <p:guideLst>
        <p:guide orient="horz" pos="1488"/>
        <p:guide pos="15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2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767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669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0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44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69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910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232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62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04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21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review_bkgrnd_new">
            <a:extLst>
              <a:ext uri="{FF2B5EF4-FFF2-40B4-BE49-F238E27FC236}">
                <a16:creationId xmlns:a16="http://schemas.microsoft.com/office/drawing/2014/main" id="{7B333A49-EB16-41E4-86E6-0766679D51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MARKET_TECH_new">
            <a:extLst>
              <a:ext uri="{FF2B5EF4-FFF2-40B4-BE49-F238E27FC236}">
                <a16:creationId xmlns:a16="http://schemas.microsoft.com/office/drawing/2014/main" id="{5DD22E4F-2DED-41E2-95FC-154C349800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700" y="1063625"/>
            <a:ext cx="2451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14-2%20Group%20Activity%20Answer.ppt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9">
            <a:extLst>
              <a:ext uri="{FF2B5EF4-FFF2-40B4-BE49-F238E27FC236}">
                <a16:creationId xmlns:a16="http://schemas.microsoft.com/office/drawing/2014/main" id="{BED0224A-74A1-4C48-B64B-63D817146F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514600" y="1066800"/>
            <a:ext cx="64770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Product Presentation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7374" name="Picture 30" descr="C14">
            <a:extLst>
              <a:ext uri="{FF2B5EF4-FFF2-40B4-BE49-F238E27FC236}">
                <a16:creationId xmlns:a16="http://schemas.microsoft.com/office/drawing/2014/main" id="{9CB7A3E7-E6B4-4104-B272-B4B149317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>
            <a:extLst>
              <a:ext uri="{FF2B5EF4-FFF2-40B4-BE49-F238E27FC236}">
                <a16:creationId xmlns:a16="http://schemas.microsoft.com/office/drawing/2014/main" id="{815AA0D8-287D-430F-9802-4CAB7958F98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905000" y="152400"/>
            <a:ext cx="9144000" cy="6096000"/>
          </a:xfrm>
          <a:prstGeom prst="rect">
            <a:avLst/>
          </a:prstGeom>
          <a:gradFill rotWithShape="1">
            <a:gsLst>
              <a:gs pos="0">
                <a:srgbClr val="000066">
                  <a:alpha val="0"/>
                </a:srgbClr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CA845650-F2A6-47E4-B521-A59EFE20F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90600"/>
            <a:ext cx="7772400" cy="1219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Verdana" panose="020B0604030504040204" pitchFamily="34" charset="0"/>
              </a:rPr>
              <a:t>Chapter 14</a:t>
            </a:r>
            <a:b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ja-JP" sz="36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Presenting the Product </a:t>
            </a:r>
            <a:endParaRPr lang="en-US" altLang="en-US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98D3E4DF-87F1-45EF-AFB8-0ED20CBF4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7772400" cy="198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altLang="ja-JP" sz="20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Section 14.1  Product Presentation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altLang="ja-JP" sz="2000" b="1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Section 14.2  Objections </a:t>
            </a:r>
            <a:endParaRPr lang="en-US" altLang="en-US" sz="2000" b="1">
              <a:solidFill>
                <a:schemeClr val="bg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  <p:bldP spid="57347" grpId="1" animBg="1"/>
      <p:bldP spid="57348" grpId="0"/>
      <p:bldP spid="57348" grpId="1"/>
      <p:bldP spid="57349" grpId="0" build="p"/>
      <p:bldP spid="57349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4E026B5-620D-4075-A0A2-860998E326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127125" y="1066800"/>
            <a:ext cx="786447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Four-Step Process for Handling Objections 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18DD12AF-29ED-4C96-A3FA-5BA7CC52AD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1785938"/>
            <a:ext cx="7772400" cy="4800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 hangingPunct="1">
              <a:spcAft>
                <a:spcPct val="40000"/>
              </a:spcAft>
              <a:buFontTx/>
              <a:buAutoNum type="arabicPeriod" startAt="2"/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  Acknowledging objections </a:t>
            </a:r>
          </a:p>
          <a:p>
            <a:pPr marL="981075" indent="-468313" algn="l" eaLnBrk="1" hangingPunct="1">
              <a:spcAft>
                <a:spcPts val="600"/>
              </a:spcAft>
              <a:buFontTx/>
              <a:buChar char="•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demonstrates that you understand and care about the customer’s concerns. Some common statements used are:</a:t>
            </a:r>
          </a:p>
          <a:p>
            <a:pPr marL="981075" lvl="1" indent="-468313" algn="l" eaLnBrk="1" hangingPunct="1">
              <a:spcAft>
                <a:spcPts val="600"/>
              </a:spcAft>
              <a:buClr>
                <a:srgbClr val="008000"/>
              </a:buClr>
              <a:buFontTx/>
              <a:buChar char="•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“I can see your point.”</a:t>
            </a:r>
          </a:p>
          <a:p>
            <a:pPr marL="981075" lvl="1" indent="-468313" algn="l" eaLnBrk="1" hangingPunct="1">
              <a:spcAft>
                <a:spcPts val="600"/>
              </a:spcAft>
              <a:buClr>
                <a:srgbClr val="008000"/>
              </a:buClr>
              <a:buFontTx/>
              <a:buChar char="•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“Other customers have asked the same question.”</a:t>
            </a:r>
          </a:p>
          <a:p>
            <a:pPr marL="468313" lvl="1" indent="-468313" algn="l" eaLnBrk="1" hangingPunct="1">
              <a:spcAft>
                <a:spcPts val="600"/>
              </a:spcAft>
              <a:buClr>
                <a:srgbClr val="008000"/>
              </a:buClr>
              <a:defRPr/>
            </a:pPr>
            <a:endParaRPr lang="en-US" altLang="ja-JP" sz="1050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  <a:p>
            <a:pPr marL="342900" indent="-342900" algn="l" eaLnBrk="1" hangingPunct="1">
              <a:spcAft>
                <a:spcPct val="40000"/>
              </a:spcAft>
              <a:buFont typeface="Symbol" pitchFamily="18" charset="2"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Disagreeing with your customer can put them on the defensive and you risk losing the sale. </a:t>
            </a:r>
            <a:endParaRPr lang="en-US" sz="2400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490A727C-99D7-4EE8-B306-B00EB2877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14, Section 14.2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3F0D400-5642-4081-AC31-CBB90BEB6D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127125" y="1066800"/>
            <a:ext cx="786447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Four-Step Process for Handling Objections 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E6A3B41D-A492-46D0-BA41-1BB4D242B2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66800" y="1828800"/>
            <a:ext cx="7772400" cy="4648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40000"/>
              </a:spcAf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3.    </a:t>
            </a:r>
            <a:r>
              <a:rPr lang="en-US" altLang="ja-JP" sz="2400" b="1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Restate:</a:t>
            </a:r>
          </a:p>
          <a:p>
            <a:pPr marL="0" lvl="1" algn="l" eaLnBrk="1" hangingPunct="1">
              <a:spcAft>
                <a:spcPct val="40000"/>
              </a:spcAft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restate or paraphrase the objections</a:t>
            </a:r>
          </a:p>
          <a:p>
            <a:pPr marL="0" lvl="1" algn="l" eaLnBrk="1" hangingPunct="1">
              <a:spcAft>
                <a:spcPct val="40000"/>
              </a:spcAft>
              <a:defRPr/>
            </a:pPr>
            <a:r>
              <a:rPr lang="en-US" altLang="ja-JP" sz="2400" b="1" dirty="0">
                <a:solidFill>
                  <a:srgbClr val="CA0C00"/>
                </a:solidFill>
                <a:latin typeface="Verdana" pitchFamily="34" charset="0"/>
                <a:ea typeface="ＭＳ Ｐゴシック" charset="-128"/>
              </a:rPr>
              <a:t>paraphrase</a:t>
            </a:r>
            <a:r>
              <a:rPr lang="en-US" sz="2400" b="1" dirty="0">
                <a:solidFill>
                  <a:srgbClr val="CA0C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A0C00"/>
                </a:solidFill>
                <a:latin typeface="Webdings" pitchFamily="18" charset="2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 is to restate something in a different way. </a:t>
            </a:r>
          </a:p>
          <a:p>
            <a:pPr marL="914400" lvl="1" indent="-398463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“I can understand your concerns.  You feel.... Am I correct?”</a:t>
            </a:r>
          </a:p>
          <a:p>
            <a:pPr marL="914400" lvl="1" indent="-398463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“In other words, you feel that....”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2AC7D742-2975-474A-9EE1-C49910206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14, Section 14.2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103EC24-0AD0-4A6E-9B8F-5EF8021B42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127125" y="1066800"/>
            <a:ext cx="786447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Four-Step Process for Handling Objections 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DD8728DB-6AD7-4FFA-8FD1-76EA80000C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2057400"/>
            <a:ext cx="7772400" cy="2590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algn="l" eaLnBrk="1" hangingPunct="1">
              <a:spcAft>
                <a:spcPct val="40000"/>
              </a:spcAft>
              <a:buClr>
                <a:srgbClr val="008000"/>
              </a:buClr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4.  Answer each objection tactfully.</a:t>
            </a: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 </a:t>
            </a:r>
          </a:p>
          <a:p>
            <a:pPr marL="735013" lvl="1" indent="-285750" algn="l" eaLnBrk="1" hangingPunct="1">
              <a:spcAft>
                <a:spcPct val="40000"/>
              </a:spcAft>
              <a:buClr>
                <a:srgbClr val="008000"/>
              </a:buClr>
              <a:buFont typeface="Arial" pitchFamily="34" charset="0"/>
              <a:buChar char="•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Never answer with an air of superiority or suggest that the person’s concern is unimportant. 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768BDBCD-FFCE-44A6-A6E4-973FA5DC7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14, Section 14.2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F93DF-AD29-4A9D-B3F9-641B3AF1C3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Methods to Handling Objections</a:t>
            </a:r>
          </a:p>
        </p:txBody>
      </p:sp>
    </p:spTree>
    <p:extLst>
      <p:ext uri="{BB962C8B-B14F-4D97-AF65-F5344CB8AC3E}">
        <p14:creationId xmlns:p14="http://schemas.microsoft.com/office/powerpoint/2010/main" val="4265119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ECE0D6D3-BAFC-4923-8B58-6983446FAB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71475" y="1066800"/>
            <a:ext cx="793432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 dirty="0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Specialized Methods of Handling Objections </a:t>
            </a:r>
            <a:endParaRPr lang="en-US" altLang="en-US" sz="2400" b="1" dirty="0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AB1EB6DF-B7F7-4674-AFA7-4CCBD0F098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3400" y="1702420"/>
            <a:ext cx="58674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There are SIX specialized methods for handling objections: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000" b="1" dirty="0">
                <a:solidFill>
                  <a:srgbClr val="FF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Substitution</a:t>
            </a:r>
            <a: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: involves recommending </a:t>
            </a:r>
            <a:b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 different product that would satisfy the customer’s needs. </a:t>
            </a:r>
          </a:p>
          <a:p>
            <a:pPr marL="800100" lvl="2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6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Salesperson I have a red one of those also, would you like to see that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000" b="1" dirty="0">
                <a:solidFill>
                  <a:srgbClr val="FF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Question</a:t>
            </a:r>
            <a: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:  is a technique in which you question the customer about their hesitation. </a:t>
            </a:r>
          </a:p>
          <a:p>
            <a:pPr marL="800100" lvl="2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6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Customer:  When would I ever need a backup battery for my heater?</a:t>
            </a:r>
          </a:p>
          <a:p>
            <a:pPr marL="800100" lvl="2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6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Salesman:  Have you ever come home and your house is colder than when you left?</a:t>
            </a:r>
          </a:p>
        </p:txBody>
      </p:sp>
      <p:pic>
        <p:nvPicPr>
          <p:cNvPr id="2050" name="Picture 2" descr="Burger (1997) | Video gifs by quotes ...">
            <a:extLst>
              <a:ext uri="{FF2B5EF4-FFF2-40B4-BE49-F238E27FC236}">
                <a16:creationId xmlns:a16="http://schemas.microsoft.com/office/drawing/2014/main" id="{7B014750-38F9-9CF2-D6D6-25980878B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98" y="1809750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keptical Baby Meme Generator">
            <a:extLst>
              <a:ext uri="{FF2B5EF4-FFF2-40B4-BE49-F238E27FC236}">
                <a16:creationId xmlns:a16="http://schemas.microsoft.com/office/drawing/2014/main" id="{723E9B4D-BDF8-8B60-0C20-130FA40B6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58" y="3962400"/>
            <a:ext cx="1971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9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9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9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33B3AB59-BC41-40A3-866D-B3CB6BC45B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85763" y="1066800"/>
            <a:ext cx="793432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Specialized Methods of Handling Objections 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65C7E83A-D290-4B45-84F2-0E33BFB4EC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19125" y="1676400"/>
            <a:ext cx="6010275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000" b="1" dirty="0">
                <a:solidFill>
                  <a:srgbClr val="FF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Superior-point:  </a:t>
            </a:r>
            <a: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is a technique that permits the salesperson to acknowledge objections as valid, yet still offset them with other features and benefits.</a:t>
            </a:r>
          </a:p>
          <a:p>
            <a:pPr marL="800100" lvl="2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6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Salesman:  Our home security system has the most effective security guards on the market. Our competition doesn’t have the quality we have</a:t>
            </a:r>
          </a:p>
          <a:p>
            <a:pPr marL="800100" lvl="2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endParaRPr lang="en-US" altLang="ja-JP" sz="2000" b="1" dirty="0">
              <a:solidFill>
                <a:srgbClr val="FF00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000" b="1" dirty="0">
                <a:solidFill>
                  <a:srgbClr val="FF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Denial</a:t>
            </a:r>
            <a: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: is when the customer’s objection is based on misinformation. You must back up the denial with proof and accurate facts. </a:t>
            </a:r>
          </a:p>
          <a:p>
            <a:pPr marL="800100" lvl="2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6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There is no way that will go 0 – 60 in 3 seconds</a:t>
            </a:r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id="{31542FBF-A6A3-43B1-81B9-A64B2D75F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14, Section 14.2</a:t>
            </a:r>
          </a:p>
        </p:txBody>
      </p:sp>
      <p:pic>
        <p:nvPicPr>
          <p:cNvPr id="1026" name="Picture 2" descr="Here in America we're better than you ...">
            <a:extLst>
              <a:ext uri="{FF2B5EF4-FFF2-40B4-BE49-F238E27FC236}">
                <a16:creationId xmlns:a16="http://schemas.microsoft.com/office/drawing/2014/main" id="{34E9AD17-55BD-986B-212A-707712465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13" y="2014537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gs Bunny's No Meme | Bunny meme, Bugs bunny, Bugs bunny ...">
            <a:extLst>
              <a:ext uri="{FF2B5EF4-FFF2-40B4-BE49-F238E27FC236}">
                <a16:creationId xmlns:a16="http://schemas.microsoft.com/office/drawing/2014/main" id="{F718F689-2CD4-3823-DE32-D2E8DE761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50" y="4797812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33B3AB59-BC41-40A3-866D-B3CB6BC45B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85763" y="1066800"/>
            <a:ext cx="793432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Specialized Methods of Handling Objections 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65C7E83A-D290-4B45-84F2-0E33BFB4EC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1231" y="1626472"/>
            <a:ext cx="5367569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000" b="1" dirty="0">
                <a:solidFill>
                  <a:srgbClr val="FF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Demonstration</a:t>
            </a:r>
            <a: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:  involves showing the features of the product and how it works.  Letting the customer do it also</a:t>
            </a:r>
          </a:p>
          <a:p>
            <a:pPr marL="800100" lvl="2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6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Salesman:  Here, let me show you how that vacuum can detect objects and stop on its own.</a:t>
            </a:r>
            <a:endParaRPr lang="en-US" altLang="ja-JP" sz="2000" dirty="0">
              <a:solidFill>
                <a:srgbClr val="0000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000" b="1" dirty="0">
                <a:solidFill>
                  <a:srgbClr val="FF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Third-party:  </a:t>
            </a:r>
            <a: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selling method that involves using a previous customer or another neutral person who can give a testimonial about the product. </a:t>
            </a:r>
          </a:p>
          <a:p>
            <a:pPr marL="800100" lvl="2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6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My pervious customer, Jason Smith, said that this product is so comfortable he would be another in a heart beat.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endParaRPr lang="en-US" altLang="en-US" sz="2000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id="{31542FBF-A6A3-43B1-81B9-A64B2D75F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14, Section 14.2</a:t>
            </a:r>
          </a:p>
        </p:txBody>
      </p:sp>
      <p:pic>
        <p:nvPicPr>
          <p:cNvPr id="3074" name="Picture 2" descr="Sample memes demonstrating the multimodal setting | Download Scientific  Diagram">
            <a:extLst>
              <a:ext uri="{FF2B5EF4-FFF2-40B4-BE49-F238E27FC236}">
                <a16:creationId xmlns:a16="http://schemas.microsoft.com/office/drawing/2014/main" id="{714F06D5-6493-12E2-77D8-747BA267F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712264"/>
            <a:ext cx="2738437" cy="23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5 Funny Real Estate Referral Memes to ...">
            <a:extLst>
              <a:ext uri="{FF2B5EF4-FFF2-40B4-BE49-F238E27FC236}">
                <a16:creationId xmlns:a16="http://schemas.microsoft.com/office/drawing/2014/main" id="{2F9E5988-EDBD-3D5D-7327-27713A2C8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4438333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ABAA22C-D293-4D3A-AFD6-839189242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287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Google Classroom Assignment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B932817-C09B-45BB-8259-CDF5C755E2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r>
              <a:rPr lang="en-US" altLang="en-US" dirty="0"/>
              <a:t>Divide into groups of 2.  </a:t>
            </a:r>
          </a:p>
          <a:p>
            <a:r>
              <a:rPr lang="en-US" altLang="en-US" dirty="0"/>
              <a:t>Open the google classroom assignments Handling Objections</a:t>
            </a:r>
          </a:p>
          <a:p>
            <a:r>
              <a:rPr lang="en-US" altLang="en-US" dirty="0"/>
              <a:t>Discuss the types of objections and develop a response to overcome each  without saying no, or your wrong.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8DD5-B499-44B5-9548-8A503EF8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8229600" cy="1143000"/>
          </a:xfrm>
        </p:spPr>
        <p:txBody>
          <a:bodyPr/>
          <a:lstStyle/>
          <a:p>
            <a:r>
              <a:rPr lang="en-US" dirty="0"/>
              <a:t>Discuss your answers as a class</a:t>
            </a:r>
          </a:p>
        </p:txBody>
      </p:sp>
      <p:pic>
        <p:nvPicPr>
          <p:cNvPr id="1026" name="Picture 2" descr="If We Were Real Quiz – the answers | Proletarian Poetry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DA958C66-31B8-47FB-9678-A523D3E33A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848769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26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B58FF312-9844-4957-A8BE-2A36523B73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57275" y="1066800"/>
            <a:ext cx="793432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Objections 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06BECBB8-FCB0-4770-B02A-2EA72D8E51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1828800"/>
            <a:ext cx="74676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228600" algn="l" eaLnBrk="1" hangingPunct="1">
              <a:lnSpc>
                <a:spcPct val="80000"/>
              </a:lnSpc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en-US" sz="1800" b="1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Objectives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 typeface="Symbol" panose="05050102010706020507" pitchFamily="18" charset="2"/>
              <a:buChar char="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Recognize an objection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 typeface="Symbol" panose="05050102010706020507" pitchFamily="18" charset="2"/>
              <a:buChar char="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Explain the five elements that are common objections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 typeface="Symbol" panose="05050102010706020507" pitchFamily="18" charset="2"/>
              <a:buChar char="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Demonstrate the general four-step method for handling customer objections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 typeface="Symbol" panose="05050102010706020507" pitchFamily="18" charset="2"/>
              <a:buChar char="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List seven specific methods of handling objections and note when each should be used</a:t>
            </a: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6" name="Text Box 6">
            <a:extLst>
              <a:ext uri="{FF2B5EF4-FFF2-40B4-BE49-F238E27FC236}">
                <a16:creationId xmlns:a16="http://schemas.microsoft.com/office/drawing/2014/main" id="{79B3962F-F1FD-4084-B429-00C29FF58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14, Section 14.2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A6A3BB6-EE92-4C35-9B7A-FB3C0AB79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If a customer is not ready to Buy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AA3A3-5013-454A-A13A-F2E9CB2F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819400"/>
          </a:xfrm>
        </p:spPr>
        <p:txBody>
          <a:bodyPr/>
          <a:lstStyle/>
          <a:p>
            <a:pPr marL="0" indent="0" eaLnBrk="1" hangingPunct="1">
              <a:spcAft>
                <a:spcPct val="40000"/>
              </a:spcAft>
              <a:buFontTx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After Presenting the product if the customer says no:</a:t>
            </a:r>
          </a:p>
          <a:p>
            <a:pPr marL="285750" indent="-285750" eaLnBrk="1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altLang="ja-JP" sz="20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How to Handle in Retail Selling:</a:t>
            </a:r>
          </a:p>
          <a:p>
            <a:pPr lvl="1" eaLnBrk="1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altLang="ja-JP" sz="20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be polite and courteously encourage the customer to look around and ask you any questions they may have</a:t>
            </a:r>
          </a:p>
          <a:p>
            <a:pPr marL="285750" indent="-285750" eaLnBrk="1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altLang="ja-JP" sz="20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Handling In a business-to-business situation</a:t>
            </a:r>
          </a:p>
          <a:p>
            <a:pPr lvl="1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0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leave a business card</a:t>
            </a:r>
          </a:p>
          <a:p>
            <a:pPr lvl="1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0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ask if it is possible to see the potential customer at a more convenient time</a:t>
            </a:r>
            <a:endParaRPr lang="en-US" sz="2000" b="1" dirty="0">
              <a:solidFill>
                <a:srgbClr val="CA0C00"/>
              </a:solidFill>
              <a:latin typeface="Verdana" pitchFamily="34" charset="0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D9A618C4-AAE7-4897-9A01-6C749CC00F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After presenting the Product, a customer will either say no or may be hesitant to buy.  When a customer is hesitant you have an opportunity to change their mind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D3B82967-E719-4601-91AD-E46B87E494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138238" y="1066800"/>
            <a:ext cx="7853362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Understanding Objections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8004" name="Rectangle 4">
            <a:extLst>
              <a:ext uri="{FF2B5EF4-FFF2-40B4-BE49-F238E27FC236}">
                <a16:creationId xmlns:a16="http://schemas.microsoft.com/office/drawing/2014/main" id="{C31684CB-62D8-43CA-BBE6-57ED832CE8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19200" y="1752600"/>
            <a:ext cx="7391400" cy="2895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  <a:defRPr/>
            </a:pPr>
            <a:r>
              <a:rPr lang="en-US" altLang="ja-JP" sz="1800" b="1" dirty="0">
                <a:solidFill>
                  <a:srgbClr val="CA0C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Objections</a:t>
            </a:r>
            <a:r>
              <a:rPr lang="en-US" altLang="en-US" sz="1800" b="1" dirty="0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CA0C00"/>
                </a:solidFill>
                <a:latin typeface="Webdings" panose="05030102010509060703" pitchFamily="18" charset="2"/>
                <a:cs typeface="Times New Roman" panose="02020603050405020304" pitchFamily="18" charset="0"/>
              </a:rPr>
              <a:t>X</a:t>
            </a:r>
            <a:r>
              <a:rPr lang="en-US" altLang="ja-JP" sz="18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are concerns, hesitations, doubts, or other reasons a customer has for not making a purchase</a:t>
            </a:r>
          </a:p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  <a:defRPr/>
            </a:pPr>
            <a:r>
              <a:rPr lang="en-US" altLang="ja-JP" sz="18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Objections can be responded to as either questions/inquiries or statements:</a:t>
            </a:r>
          </a:p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	Do you carry any other brands</a:t>
            </a:r>
          </a:p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	I already have one like this</a:t>
            </a:r>
          </a:p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	Do you have something less expensive</a:t>
            </a:r>
          </a:p>
          <a:p>
            <a:pPr lvl="2" algn="l" eaLnBrk="1" hangingPunct="1">
              <a:spcAft>
                <a:spcPct val="40000"/>
              </a:spcAft>
              <a:buFont typeface="Symbol" panose="05050102010706020507" pitchFamily="18" charset="2"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I will have to check with my spouse</a:t>
            </a:r>
          </a:p>
          <a:p>
            <a:pPr lvl="2" algn="l" eaLnBrk="1" hangingPunct="1">
              <a:spcAft>
                <a:spcPct val="40000"/>
              </a:spcAft>
              <a:buFont typeface="Symbol" panose="05050102010706020507" pitchFamily="18" charset="2"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I don’t have enough in my budget</a:t>
            </a:r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D21D0A22-4815-431D-836C-D96EC1107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14, Section 14.2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8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8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8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8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18EFF937-6D16-4545-ABF1-45C45FCCA1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1066800"/>
            <a:ext cx="793432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8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Common Objections</a:t>
            </a:r>
            <a:endParaRPr lang="en-US" altLang="en-US" sz="28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6196" name="Rectangle 4">
            <a:extLst>
              <a:ext uri="{FF2B5EF4-FFF2-40B4-BE49-F238E27FC236}">
                <a16:creationId xmlns:a16="http://schemas.microsoft.com/office/drawing/2014/main" id="{B563F4C2-7A26-4A7E-9006-558C806F3E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8200" y="1676400"/>
            <a:ext cx="80010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Most objections are based on five key elements:</a:t>
            </a:r>
          </a:p>
          <a:p>
            <a:pPr marL="571500" lvl="1" indent="-457200" algn="l" eaLnBrk="1" hangingPunct="1">
              <a:spcAft>
                <a:spcPts val="600"/>
              </a:spcAft>
              <a:buClr>
                <a:srgbClr val="008000"/>
              </a:buClr>
              <a:buFontTx/>
              <a:buAutoNum type="arabicPeriod"/>
            </a:pPr>
            <a:r>
              <a:rPr lang="en-US" altLang="ja-JP" sz="2400" b="1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Need</a:t>
            </a:r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: The customer wants the item but doesn’t need it.</a:t>
            </a:r>
          </a:p>
          <a:p>
            <a:pPr marL="571500" lvl="1" indent="-457200" algn="l" eaLnBrk="1" hangingPunct="1">
              <a:spcAft>
                <a:spcPts val="600"/>
              </a:spcAft>
              <a:buClr>
                <a:srgbClr val="008000"/>
              </a:buClr>
              <a:buFontTx/>
              <a:buAutoNum type="arabicPeriod"/>
            </a:pPr>
            <a:r>
              <a:rPr lang="en-US" altLang="ja-JP" sz="2400" b="1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Product</a:t>
            </a:r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: Concerns about quality, size, color, style, etc.</a:t>
            </a:r>
          </a:p>
          <a:p>
            <a:pPr marL="571500" lvl="1" indent="-457200" algn="l" eaLnBrk="1" hangingPunct="1">
              <a:spcAft>
                <a:spcPts val="600"/>
              </a:spcAft>
              <a:buClr>
                <a:srgbClr val="008000"/>
              </a:buClr>
              <a:buFontTx/>
              <a:buAutoNum type="arabicPeriod"/>
            </a:pPr>
            <a:r>
              <a:rPr lang="en-US" altLang="ja-JP" sz="2400" b="1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Source</a:t>
            </a:r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: Negative past experiences with a firm or brand.</a:t>
            </a:r>
          </a:p>
          <a:p>
            <a:pPr marL="571500" lvl="1" indent="-457200" algn="l" eaLnBrk="1" hangingPunct="1">
              <a:spcAft>
                <a:spcPts val="600"/>
              </a:spcAft>
              <a:buClr>
                <a:srgbClr val="008000"/>
              </a:buClr>
              <a:buFontTx/>
              <a:buAutoNum type="arabicPeriod"/>
            </a:pPr>
            <a:r>
              <a:rPr lang="en-US" altLang="ja-JP" sz="2400" b="1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Price</a:t>
            </a:r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: The product is too expensive.</a:t>
            </a:r>
          </a:p>
          <a:p>
            <a:pPr marL="571500" lvl="1" indent="-457200" algn="l" eaLnBrk="1" hangingPunct="1">
              <a:spcAft>
                <a:spcPts val="600"/>
              </a:spcAft>
              <a:buClr>
                <a:srgbClr val="008000"/>
              </a:buClr>
              <a:buFontTx/>
              <a:buAutoNum type="arabicPeriod"/>
            </a:pPr>
            <a:r>
              <a:rPr lang="en-US" altLang="ja-JP" sz="2400" b="1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Time</a:t>
            </a:r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: A hesitation to buy immediately.</a:t>
            </a:r>
            <a:endParaRPr lang="en-US" altLang="en-US" sz="2400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6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6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DBDD060-0A98-4BF0-9180-64B7CD5B4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9C42999-B0A2-4A53-88B5-05927D21C9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overcome an objection:</a:t>
            </a:r>
          </a:p>
          <a:p>
            <a:pPr lvl="1"/>
            <a:r>
              <a:rPr lang="en-US" altLang="en-US"/>
              <a:t>Offer a different option</a:t>
            </a:r>
          </a:p>
          <a:p>
            <a:pPr lvl="1"/>
            <a:r>
              <a:rPr lang="en-US" altLang="en-US"/>
              <a:t>Clarify the features that dispel the objection</a:t>
            </a:r>
          </a:p>
          <a:p>
            <a:pPr lvl="1"/>
            <a:r>
              <a:rPr lang="en-US" altLang="en-US"/>
              <a:t>Don’t tell them they are wrong, tell them how their thought is false (without saying no or your wrong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4AE2575A-32ED-452D-995E-481CF03558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219200" y="1143000"/>
            <a:ext cx="64770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Four-Step Process for Handling Objections 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1076" name="Rectangle 4">
            <a:extLst>
              <a:ext uri="{FF2B5EF4-FFF2-40B4-BE49-F238E27FC236}">
                <a16:creationId xmlns:a16="http://schemas.microsoft.com/office/drawing/2014/main" id="{4BB94F62-4A98-4480-BD63-734D7B8D7D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19200" y="2438400"/>
            <a:ext cx="73152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It takes four basic steps to handle objections: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Listen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Acknowledge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Restate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84DC5D7-BB69-41BE-A994-471A57B8DD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127125" y="1066800"/>
            <a:ext cx="786447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Four-Step Process for Handling Objections 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D29958E8-1FED-4336-8FBE-2846AD363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1785938"/>
            <a:ext cx="77724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 hangingPunct="1">
              <a:spcAft>
                <a:spcPct val="40000"/>
              </a:spcAft>
              <a:buClr>
                <a:srgbClr val="008000"/>
              </a:buClr>
              <a:buFontTx/>
              <a:buAutoNum type="arabicPeriod"/>
            </a:pPr>
            <a:r>
              <a:rPr lang="en-US" altLang="ja-JP" sz="2400"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Listening:  </a:t>
            </a: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When listening, remember to:</a:t>
            </a:r>
          </a:p>
          <a:p>
            <a:pPr marL="914400" lvl="1" indent="-398463" algn="l" eaLnBrk="1" hangingPunct="1">
              <a:spcAft>
                <a:spcPts val="600"/>
              </a:spcAft>
              <a:buClr>
                <a:srgbClr val="008000"/>
              </a:buClr>
              <a:buFont typeface="Symbol" panose="05050102010706020507" pitchFamily="18" charset="2"/>
              <a:buChar char="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Be attentive</a:t>
            </a:r>
          </a:p>
          <a:p>
            <a:pPr marL="914400" lvl="1" indent="-398463" algn="l" eaLnBrk="1" hangingPunct="1">
              <a:spcAft>
                <a:spcPts val="600"/>
              </a:spcAft>
              <a:buClr>
                <a:srgbClr val="008000"/>
              </a:buClr>
              <a:buFont typeface="Symbol" panose="05050102010706020507" pitchFamily="18" charset="2"/>
              <a:buChar char="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Maintain eye contact</a:t>
            </a:r>
          </a:p>
          <a:p>
            <a:pPr marL="914400" lvl="1" indent="-398463" algn="l" eaLnBrk="1" hangingPunct="1">
              <a:spcAft>
                <a:spcPts val="600"/>
              </a:spcAft>
              <a:buClr>
                <a:srgbClr val="008000"/>
              </a:buClr>
              <a:buFont typeface="Symbol" panose="05050102010706020507" pitchFamily="18" charset="2"/>
              <a:buChar char="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Let the customer talk 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9F5CEE8D-D900-404A-B021-B18BD33E9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14, Section 14.2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</TotalTime>
  <Words>872</Words>
  <Application>Microsoft Office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Symbol</vt:lpstr>
      <vt:lpstr>Verdana</vt:lpstr>
      <vt:lpstr>Arial</vt:lpstr>
      <vt:lpstr>Webdings</vt:lpstr>
      <vt:lpstr>Default Design</vt:lpstr>
      <vt:lpstr>Product Presentation</vt:lpstr>
      <vt:lpstr>Objections </vt:lpstr>
      <vt:lpstr>If a customer is not ready to Buy</vt:lpstr>
      <vt:lpstr>PowerPoint Presentation</vt:lpstr>
      <vt:lpstr>Understanding Objections</vt:lpstr>
      <vt:lpstr>Common Objections</vt:lpstr>
      <vt:lpstr>PowerPoint Presentation</vt:lpstr>
      <vt:lpstr>Four-Step Process for Handling Objections </vt:lpstr>
      <vt:lpstr>Four-Step Process for Handling Objections </vt:lpstr>
      <vt:lpstr>Four-Step Process for Handling Objections </vt:lpstr>
      <vt:lpstr>Four-Step Process for Handling Objections </vt:lpstr>
      <vt:lpstr>Four-Step Process for Handling Objections </vt:lpstr>
      <vt:lpstr>Methods to Handling Objections</vt:lpstr>
      <vt:lpstr>Specialized Methods of Handling Objections </vt:lpstr>
      <vt:lpstr>Specialized Methods of Handling Objections </vt:lpstr>
      <vt:lpstr>Specialized Methods of Handling Objections </vt:lpstr>
      <vt:lpstr>Google Classroom Assignment</vt:lpstr>
      <vt:lpstr>Discuss your answers as a class</vt:lpstr>
    </vt:vector>
  </TitlesOfParts>
  <Company>IdeaWork Studios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Schwartz</dc:creator>
  <cp:lastModifiedBy>Cassie Vetter</cp:lastModifiedBy>
  <cp:revision>160</cp:revision>
  <dcterms:created xsi:type="dcterms:W3CDTF">2005-03-05T18:30:39Z</dcterms:created>
  <dcterms:modified xsi:type="dcterms:W3CDTF">2026-04-20T14:21:43Z</dcterms:modified>
</cp:coreProperties>
</file>